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3" r:id="rId2"/>
    <p:sldId id="256" r:id="rId3"/>
    <p:sldId id="257" r:id="rId4"/>
    <p:sldId id="258" r:id="rId5"/>
    <p:sldId id="259" r:id="rId6"/>
    <p:sldId id="260" r:id="rId7"/>
    <p:sldId id="261" r:id="rId8"/>
    <p:sldId id="262"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9" autoAdjust="0"/>
    <p:restoredTop sz="94660"/>
  </p:normalViewPr>
  <p:slideViewPr>
    <p:cSldViewPr snapToGrid="0">
      <p:cViewPr varScale="1">
        <p:scale>
          <a:sx n="61" d="100"/>
          <a:sy n="61" d="100"/>
        </p:scale>
        <p:origin x="72" y="4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B5A8D98-0398-4559-A183-A46D125B6324}" type="datetimeFigureOut">
              <a:rPr lang="en-US" smtClean="0"/>
              <a:t>04-Nov-20</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7EB2AFC8-578F-417E-90C2-EE1D47E8C415}" type="slidenum">
              <a:rPr lang="en-US" smtClean="0"/>
              <a:t>‹#›</a:t>
            </a:fld>
            <a:endParaRPr lang="en-US"/>
          </a:p>
        </p:txBody>
      </p:sp>
    </p:spTree>
    <p:extLst>
      <p:ext uri="{BB962C8B-B14F-4D97-AF65-F5344CB8AC3E}">
        <p14:creationId xmlns:p14="http://schemas.microsoft.com/office/powerpoint/2010/main" val="3797172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B5A8D98-0398-4559-A183-A46D125B6324}" type="datetimeFigureOut">
              <a:rPr lang="en-US" smtClean="0"/>
              <a:t>04-Nov-20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EB2AFC8-578F-417E-90C2-EE1D47E8C415}" type="slidenum">
              <a:rPr lang="en-US" smtClean="0"/>
              <a:t>‹#›</a:t>
            </a:fld>
            <a:endParaRPr lang="en-US"/>
          </a:p>
        </p:txBody>
      </p:sp>
    </p:spTree>
    <p:extLst>
      <p:ext uri="{BB962C8B-B14F-4D97-AF65-F5344CB8AC3E}">
        <p14:creationId xmlns:p14="http://schemas.microsoft.com/office/powerpoint/2010/main" val="3625690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B5A8D98-0398-4559-A183-A46D125B6324}" type="datetimeFigureOut">
              <a:rPr lang="en-US" smtClean="0"/>
              <a:t>04-Nov-20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EB2AFC8-578F-417E-90C2-EE1D47E8C415}" type="slidenum">
              <a:rPr lang="en-US" smtClean="0"/>
              <a:t>‹#›</a:t>
            </a:fld>
            <a:endParaRPr lang="en-US"/>
          </a:p>
        </p:txBody>
      </p:sp>
    </p:spTree>
    <p:extLst>
      <p:ext uri="{BB962C8B-B14F-4D97-AF65-F5344CB8AC3E}">
        <p14:creationId xmlns:p14="http://schemas.microsoft.com/office/powerpoint/2010/main" val="3644969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B5A8D98-0398-4559-A183-A46D125B6324}" type="datetimeFigureOut">
              <a:rPr lang="en-US" smtClean="0"/>
              <a:t>04-Nov-20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7EB2AFC8-578F-417E-90C2-EE1D47E8C415}" type="slidenum">
              <a:rPr lang="en-US" smtClean="0"/>
              <a:t>‹#›</a:t>
            </a:fld>
            <a:endParaRPr lang="en-US"/>
          </a:p>
        </p:txBody>
      </p:sp>
    </p:spTree>
    <p:extLst>
      <p:ext uri="{BB962C8B-B14F-4D97-AF65-F5344CB8AC3E}">
        <p14:creationId xmlns:p14="http://schemas.microsoft.com/office/powerpoint/2010/main" val="737098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B5A8D98-0398-4559-A183-A46D125B6324}" type="datetimeFigureOut">
              <a:rPr lang="en-US" smtClean="0"/>
              <a:t>04-Nov-20</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7EB2AFC8-578F-417E-90C2-EE1D47E8C415}" type="slidenum">
              <a:rPr lang="en-US" smtClean="0"/>
              <a:t>‹#›</a:t>
            </a:fld>
            <a:endParaRPr lang="en-US"/>
          </a:p>
        </p:txBody>
      </p:sp>
    </p:spTree>
    <p:extLst>
      <p:ext uri="{BB962C8B-B14F-4D97-AF65-F5344CB8AC3E}">
        <p14:creationId xmlns:p14="http://schemas.microsoft.com/office/powerpoint/2010/main" val="3271660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B5A8D98-0398-4559-A183-A46D125B6324}" type="datetimeFigureOut">
              <a:rPr lang="en-US" smtClean="0"/>
              <a:t>04-Nov-20</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7EB2AFC8-578F-417E-90C2-EE1D47E8C415}" type="slidenum">
              <a:rPr lang="en-US" smtClean="0"/>
              <a:t>‹#›</a:t>
            </a:fld>
            <a:endParaRPr lang="en-US"/>
          </a:p>
        </p:txBody>
      </p:sp>
    </p:spTree>
    <p:extLst>
      <p:ext uri="{BB962C8B-B14F-4D97-AF65-F5344CB8AC3E}">
        <p14:creationId xmlns:p14="http://schemas.microsoft.com/office/powerpoint/2010/main" val="243096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5A8D98-0398-4559-A183-A46D125B6324}" type="datetimeFigureOut">
              <a:rPr lang="en-US" smtClean="0"/>
              <a:t>04-Nov-20</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EB2AFC8-578F-417E-90C2-EE1D47E8C415}" type="slidenum">
              <a:rPr lang="en-US" smtClean="0"/>
              <a:t>‹#›</a:t>
            </a:fld>
            <a:endParaRPr lang="en-US"/>
          </a:p>
        </p:txBody>
      </p:sp>
    </p:spTree>
    <p:extLst>
      <p:ext uri="{BB962C8B-B14F-4D97-AF65-F5344CB8AC3E}">
        <p14:creationId xmlns:p14="http://schemas.microsoft.com/office/powerpoint/2010/main" val="2297448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B5A8D98-0398-4559-A183-A46D125B6324}" type="datetimeFigureOut">
              <a:rPr lang="en-US" smtClean="0"/>
              <a:t>04-Nov-20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EB2AFC8-578F-417E-90C2-EE1D47E8C415}" type="slidenum">
              <a:rPr lang="en-US" smtClean="0"/>
              <a:t>‹#›</a:t>
            </a:fld>
            <a:endParaRPr lang="en-US"/>
          </a:p>
        </p:txBody>
      </p:sp>
    </p:spTree>
    <p:extLst>
      <p:ext uri="{BB962C8B-B14F-4D97-AF65-F5344CB8AC3E}">
        <p14:creationId xmlns:p14="http://schemas.microsoft.com/office/powerpoint/2010/main" val="4091956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B5A8D98-0398-4559-A183-A46D125B6324}" type="datetimeFigureOut">
              <a:rPr lang="en-US" smtClean="0"/>
              <a:t>04-Nov-20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EB2AFC8-578F-417E-90C2-EE1D47E8C415}" type="slidenum">
              <a:rPr lang="en-US" smtClean="0"/>
              <a:t>‹#›</a:t>
            </a:fld>
            <a:endParaRPr lang="en-US"/>
          </a:p>
        </p:txBody>
      </p:sp>
    </p:spTree>
    <p:extLst>
      <p:ext uri="{BB962C8B-B14F-4D97-AF65-F5344CB8AC3E}">
        <p14:creationId xmlns:p14="http://schemas.microsoft.com/office/powerpoint/2010/main" val="21611202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B5A8D98-0398-4559-A183-A46D125B6324}" type="datetimeFigureOut">
              <a:rPr lang="en-US" smtClean="0"/>
              <a:t>04-Nov-20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EB2AFC8-578F-417E-90C2-EE1D47E8C415}" type="slidenum">
              <a:rPr lang="en-US" smtClean="0"/>
              <a:t>‹#›</a:t>
            </a:fld>
            <a:endParaRPr lang="en-US"/>
          </a:p>
        </p:txBody>
      </p:sp>
    </p:spTree>
    <p:extLst>
      <p:ext uri="{BB962C8B-B14F-4D97-AF65-F5344CB8AC3E}">
        <p14:creationId xmlns:p14="http://schemas.microsoft.com/office/powerpoint/2010/main" val="21156311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B5A8D98-0398-4559-A183-A46D125B6324}" type="datetimeFigureOut">
              <a:rPr lang="en-US" smtClean="0"/>
              <a:t>04-Nov-20</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EB2AFC8-578F-417E-90C2-EE1D47E8C415}"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44194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4B5A8D98-0398-4559-A183-A46D125B6324}" type="datetimeFigureOut">
              <a:rPr lang="en-US" smtClean="0"/>
              <a:t>04-Nov-20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EB2AFC8-578F-417E-90C2-EE1D47E8C415}" type="slidenum">
              <a:rPr lang="en-US" smtClean="0"/>
              <a:t>‹#›</a:t>
            </a:fld>
            <a:endParaRPr lang="en-US"/>
          </a:p>
        </p:txBody>
      </p:sp>
    </p:spTree>
    <p:extLst>
      <p:ext uri="{BB962C8B-B14F-4D97-AF65-F5344CB8AC3E}">
        <p14:creationId xmlns:p14="http://schemas.microsoft.com/office/powerpoint/2010/main" val="20600136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4B5A8D98-0398-4559-A183-A46D125B6324}" type="datetimeFigureOut">
              <a:rPr lang="en-US" smtClean="0"/>
              <a:t>04-Nov-20</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EB2AFC8-578F-417E-90C2-EE1D47E8C415}"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970471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4B5A8D98-0398-4559-A183-A46D125B6324}" type="datetimeFigureOut">
              <a:rPr lang="en-US" smtClean="0"/>
              <a:t>04-Nov-20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EB2AFC8-578F-417E-90C2-EE1D47E8C415}" type="slidenum">
              <a:rPr lang="en-US" smtClean="0"/>
              <a:t>‹#›</a:t>
            </a:fld>
            <a:endParaRPr lang="en-US"/>
          </a:p>
        </p:txBody>
      </p:sp>
    </p:spTree>
    <p:extLst>
      <p:ext uri="{BB962C8B-B14F-4D97-AF65-F5344CB8AC3E}">
        <p14:creationId xmlns:p14="http://schemas.microsoft.com/office/powerpoint/2010/main" val="25035812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B5A8D98-0398-4559-A183-A46D125B6324}" type="datetimeFigureOut">
              <a:rPr lang="en-US" smtClean="0"/>
              <a:t>04-Nov-20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EB2AFC8-578F-417E-90C2-EE1D47E8C415}" type="slidenum">
              <a:rPr lang="en-US" smtClean="0"/>
              <a:t>‹#›</a:t>
            </a:fld>
            <a:endParaRPr lang="en-US"/>
          </a:p>
        </p:txBody>
      </p:sp>
    </p:spTree>
    <p:extLst>
      <p:ext uri="{BB962C8B-B14F-4D97-AF65-F5344CB8AC3E}">
        <p14:creationId xmlns:p14="http://schemas.microsoft.com/office/powerpoint/2010/main" val="41413821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B5A8D98-0398-4559-A183-A46D125B6324}" type="datetimeFigureOut">
              <a:rPr lang="en-US" smtClean="0"/>
              <a:t>04-Nov-20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EB2AFC8-578F-417E-90C2-EE1D47E8C415}" type="slidenum">
              <a:rPr lang="en-US" smtClean="0"/>
              <a:t>‹#›</a:t>
            </a:fld>
            <a:endParaRPr lang="en-US"/>
          </a:p>
        </p:txBody>
      </p:sp>
    </p:spTree>
    <p:extLst>
      <p:ext uri="{BB962C8B-B14F-4D97-AF65-F5344CB8AC3E}">
        <p14:creationId xmlns:p14="http://schemas.microsoft.com/office/powerpoint/2010/main" val="1658413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B5A8D98-0398-4559-A183-A46D125B6324}" type="datetimeFigureOut">
              <a:rPr lang="en-US" smtClean="0"/>
              <a:t>04-Nov-20</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7EB2AFC8-578F-417E-90C2-EE1D47E8C415}" type="slidenum">
              <a:rPr lang="en-US" smtClean="0"/>
              <a:t>‹#›</a:t>
            </a:fld>
            <a:endParaRPr lang="en-US"/>
          </a:p>
        </p:txBody>
      </p:sp>
    </p:spTree>
    <p:extLst>
      <p:ext uri="{BB962C8B-B14F-4D97-AF65-F5344CB8AC3E}">
        <p14:creationId xmlns:p14="http://schemas.microsoft.com/office/powerpoint/2010/main" val="39579544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6428" y="450690"/>
            <a:ext cx="4871544" cy="589834"/>
          </a:xfrm>
        </p:spPr>
        <p:txBody>
          <a:bodyPr>
            <a:normAutofit/>
          </a:bodyPr>
          <a:lstStyle/>
          <a:p>
            <a:r>
              <a:rPr lang="en-US" sz="2800" b="1" dirty="0" smtClean="0">
                <a:latin typeface="Times New Roman" panose="02020603050405020304" pitchFamily="18" charset="0"/>
                <a:cs typeface="Times New Roman" panose="02020603050405020304" pitchFamily="18" charset="0"/>
              </a:rPr>
              <a:t>SURROGATE PARENTING.</a:t>
            </a:r>
            <a:endParaRPr lang="en-US" sz="2800" b="1"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02677" y="1182414"/>
            <a:ext cx="9801936" cy="5343799"/>
          </a:xfrm>
        </p:spPr>
      </p:pic>
    </p:spTree>
    <p:extLst>
      <p:ext uri="{BB962C8B-B14F-4D97-AF65-F5344CB8AC3E}">
        <p14:creationId xmlns:p14="http://schemas.microsoft.com/office/powerpoint/2010/main" val="34967611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2400" b="1" dirty="0" smtClean="0">
                <a:solidFill>
                  <a:schemeClr val="accent3">
                    <a:lumMod val="50000"/>
                  </a:schemeClr>
                </a:solidFill>
                <a:latin typeface="Arial Black" panose="020B0A04020102020204" pitchFamily="34" charset="0"/>
                <a:cs typeface="Times New Roman" panose="02020603050405020304" pitchFamily="18" charset="0"/>
              </a:rPr>
              <a:t>Major arguments of the proponents and opponents of surrogate parenting.</a:t>
            </a:r>
            <a:endParaRPr lang="en-US" sz="2400" b="1" dirty="0">
              <a:solidFill>
                <a:schemeClr val="accent3">
                  <a:lumMod val="50000"/>
                </a:schemeClr>
              </a:solidFill>
              <a:latin typeface="Arial Black" panose="020B0A04020102020204" pitchFamily="34" charset="0"/>
              <a:cs typeface="Times New Roman" panose="02020603050405020304" pitchFamily="18" charset="0"/>
            </a:endParaRPr>
          </a:p>
        </p:txBody>
      </p:sp>
      <p:sp>
        <p:nvSpPr>
          <p:cNvPr id="5" name="Content Placeholder 4"/>
          <p:cNvSpPr>
            <a:spLocks noGrp="1"/>
          </p:cNvSpPr>
          <p:nvPr>
            <p:ph sz="half" idx="1"/>
          </p:nvPr>
        </p:nvSpPr>
        <p:spPr>
          <a:xfrm>
            <a:off x="1876097" y="1560785"/>
            <a:ext cx="6200076" cy="5139559"/>
          </a:xfrm>
        </p:spPr>
        <p:txBody>
          <a:bodyPr>
            <a:noAutofit/>
          </a:bodyPr>
          <a:lstStyle/>
          <a:p>
            <a:r>
              <a:rPr lang="en-US" sz="1200" b="1" dirty="0" smtClean="0">
                <a:latin typeface="Times New Roman" panose="02020603050405020304" pitchFamily="18" charset="0"/>
                <a:cs typeface="Times New Roman" panose="02020603050405020304" pitchFamily="18" charset="0"/>
              </a:rPr>
              <a:t>Definition; </a:t>
            </a:r>
            <a:r>
              <a:rPr lang="en-US" sz="1200" dirty="0" smtClean="0">
                <a:latin typeface="Times New Roman" panose="02020603050405020304" pitchFamily="18" charset="0"/>
                <a:cs typeface="Times New Roman" panose="02020603050405020304" pitchFamily="18" charset="0"/>
              </a:rPr>
              <a:t>surrogate parenting is an alternative method of reproduction in couples whereby a surrogate mother is artificially inseminated or surgically implanted of a fertilized eggs for the purposes of carrying the fetus.</a:t>
            </a:r>
          </a:p>
          <a:p>
            <a:pPr marL="0" indent="0">
              <a:buNone/>
            </a:pPr>
            <a:endParaRPr lang="en-US" sz="1200" b="1" dirty="0" smtClean="0">
              <a:latin typeface="Times New Roman" panose="02020603050405020304" pitchFamily="18" charset="0"/>
              <a:cs typeface="Times New Roman" panose="02020603050405020304" pitchFamily="18" charset="0"/>
            </a:endParaRPr>
          </a:p>
          <a:p>
            <a:r>
              <a:rPr lang="en-US" sz="1200" b="1" dirty="0" smtClean="0">
                <a:latin typeface="Times New Roman" panose="02020603050405020304" pitchFamily="18" charset="0"/>
                <a:cs typeface="Times New Roman" panose="02020603050405020304" pitchFamily="18" charset="0"/>
              </a:rPr>
              <a:t>Proponents arguments. </a:t>
            </a:r>
          </a:p>
          <a:p>
            <a:pPr>
              <a:buFont typeface="Wingdings" panose="05000000000000000000" pitchFamily="2" charset="2"/>
              <a:buChar char="ü"/>
            </a:pPr>
            <a:r>
              <a:rPr lang="en-US" sz="1200" dirty="0" smtClean="0">
                <a:latin typeface="Times New Roman" panose="02020603050405020304" pitchFamily="18" charset="0"/>
                <a:cs typeface="Times New Roman" panose="02020603050405020304" pitchFamily="18" charset="0"/>
              </a:rPr>
              <a:t>It allows genetic connections.</a:t>
            </a:r>
          </a:p>
          <a:p>
            <a:pPr>
              <a:buFont typeface="Wingdings" panose="05000000000000000000" pitchFamily="2" charset="2"/>
              <a:buChar char="ü"/>
            </a:pPr>
            <a:r>
              <a:rPr lang="en-US" sz="1200" dirty="0" smtClean="0">
                <a:latin typeface="Times New Roman" panose="02020603050405020304" pitchFamily="18" charset="0"/>
                <a:cs typeface="Times New Roman" panose="02020603050405020304" pitchFamily="18" charset="0"/>
              </a:rPr>
              <a:t>Completes families for couples that struggle with medical conditions and LGBT couples.</a:t>
            </a:r>
          </a:p>
          <a:p>
            <a:pPr>
              <a:buFont typeface="Wingdings" panose="05000000000000000000" pitchFamily="2" charset="2"/>
              <a:buChar char="ü"/>
            </a:pPr>
            <a:r>
              <a:rPr lang="en-US" sz="1200" dirty="0" smtClean="0">
                <a:latin typeface="Times New Roman" panose="02020603050405020304" pitchFamily="18" charset="0"/>
                <a:cs typeface="Times New Roman" panose="02020603050405020304" pitchFamily="18" charset="0"/>
              </a:rPr>
              <a:t>Surrogacy is legal thus everyone's expectations are negotiated prior to embryo transfer.</a:t>
            </a:r>
          </a:p>
          <a:p>
            <a:pPr>
              <a:buFont typeface="Wingdings" panose="05000000000000000000" pitchFamily="2" charset="2"/>
              <a:buChar char="ü"/>
            </a:pPr>
            <a:r>
              <a:rPr lang="en-US" sz="1200" dirty="0" smtClean="0">
                <a:latin typeface="Times New Roman" panose="02020603050405020304" pitchFamily="18" charset="0"/>
                <a:cs typeface="Times New Roman" panose="02020603050405020304" pitchFamily="18" charset="0"/>
              </a:rPr>
              <a:t>Intended rearing parents are typically more affluent than most of the surrogates they hire.</a:t>
            </a:r>
          </a:p>
          <a:p>
            <a:pPr>
              <a:buFont typeface="Wingdings" panose="05000000000000000000" pitchFamily="2" charset="2"/>
              <a:buChar char="ü"/>
            </a:pPr>
            <a:r>
              <a:rPr lang="en-US" sz="1200" dirty="0" smtClean="0">
                <a:latin typeface="Times New Roman" panose="02020603050405020304" pitchFamily="18" charset="0"/>
                <a:cs typeface="Times New Roman" panose="02020603050405020304" pitchFamily="18" charset="0"/>
              </a:rPr>
              <a:t>Intended rearing parents and surrogates have and maintain good relationship with each other thus no </a:t>
            </a:r>
            <a:r>
              <a:rPr lang="en-US" sz="1200" dirty="0">
                <a:latin typeface="Times New Roman" panose="02020603050405020304" pitchFamily="18" charset="0"/>
                <a:cs typeface="Times New Roman" panose="02020603050405020304" pitchFamily="18" charset="0"/>
              </a:rPr>
              <a:t>h</a:t>
            </a:r>
            <a:r>
              <a:rPr lang="en-US" sz="1200" dirty="0" smtClean="0">
                <a:latin typeface="Times New Roman" panose="02020603050405020304" pitchFamily="18" charset="0"/>
                <a:cs typeface="Times New Roman" panose="02020603050405020304" pitchFamily="18" charset="0"/>
              </a:rPr>
              <a:t>arm befalls the child in question.</a:t>
            </a:r>
          </a:p>
          <a:p>
            <a:pPr marL="0" indent="0">
              <a:buNone/>
            </a:pPr>
            <a:endParaRPr lang="en-US" sz="1200" b="1" dirty="0" smtClean="0">
              <a:latin typeface="Times New Roman" panose="02020603050405020304" pitchFamily="18" charset="0"/>
              <a:cs typeface="Times New Roman" panose="02020603050405020304" pitchFamily="18" charset="0"/>
            </a:endParaRPr>
          </a:p>
          <a:p>
            <a:r>
              <a:rPr lang="en-US" sz="1200" b="1" dirty="0" smtClean="0">
                <a:latin typeface="Times New Roman" panose="02020603050405020304" pitchFamily="18" charset="0"/>
                <a:cs typeface="Times New Roman" panose="02020603050405020304" pitchFamily="18" charset="0"/>
              </a:rPr>
              <a:t>Opponents arguments.</a:t>
            </a:r>
          </a:p>
          <a:p>
            <a:pPr>
              <a:buFont typeface="Wingdings" panose="05000000000000000000" pitchFamily="2" charset="2"/>
              <a:buChar char="ü"/>
            </a:pPr>
            <a:r>
              <a:rPr lang="en-US" sz="1200" dirty="0" smtClean="0">
                <a:latin typeface="Times New Roman" panose="02020603050405020304" pitchFamily="18" charset="0"/>
                <a:cs typeface="Times New Roman" panose="02020603050405020304" pitchFamily="18" charset="0"/>
              </a:rPr>
              <a:t>Exploitation of poor, young, single or ethnic/minority women desperate for money as baby machines.</a:t>
            </a:r>
          </a:p>
          <a:p>
            <a:pPr>
              <a:buFont typeface="Wingdings" panose="05000000000000000000" pitchFamily="2" charset="2"/>
              <a:buChar char="ü"/>
            </a:pPr>
            <a:r>
              <a:rPr lang="en-US" sz="1200" dirty="0" smtClean="0">
                <a:latin typeface="Times New Roman" panose="02020603050405020304" pitchFamily="18" charset="0"/>
                <a:cs typeface="Times New Roman" panose="02020603050405020304" pitchFamily="18" charset="0"/>
              </a:rPr>
              <a:t>Surrogacy arrangements risk commoditization of babies as goods or products.</a:t>
            </a:r>
          </a:p>
          <a:p>
            <a:pPr>
              <a:buFont typeface="Wingdings" panose="05000000000000000000" pitchFamily="2" charset="2"/>
              <a:buChar char="ü"/>
            </a:pPr>
            <a:r>
              <a:rPr lang="en-US" sz="1200" dirty="0" smtClean="0">
                <a:latin typeface="Times New Roman" panose="02020603050405020304" pitchFamily="18" charset="0"/>
                <a:cs typeface="Times New Roman" panose="02020603050405020304" pitchFamily="18" charset="0"/>
              </a:rPr>
              <a:t>Its complicated in the sense of medical procedures and surrogacy laws involved.</a:t>
            </a:r>
          </a:p>
          <a:p>
            <a:pPr>
              <a:buFont typeface="Wingdings" panose="05000000000000000000" pitchFamily="2" charset="2"/>
              <a:buChar char="ü"/>
            </a:pPr>
            <a:r>
              <a:rPr lang="en-US" sz="1200" dirty="0" smtClean="0">
                <a:latin typeface="Times New Roman" panose="02020603050405020304" pitchFamily="18" charset="0"/>
                <a:cs typeface="Times New Roman" panose="02020603050405020304" pitchFamily="18" charset="0"/>
              </a:rPr>
              <a:t>It is expensive due to number of people and services required for its success thus it is for the wealthy only.</a:t>
            </a:r>
            <a:endParaRPr lang="en-US" sz="1200" dirty="0">
              <a:latin typeface="Times New Roman" panose="02020603050405020304" pitchFamily="18" charset="0"/>
              <a:cs typeface="Times New Roman" panose="02020603050405020304" pitchFamily="18" charset="0"/>
            </a:endParaRPr>
          </a:p>
        </p:txBody>
      </p:sp>
      <p:pic>
        <p:nvPicPr>
          <p:cNvPr id="3" name="Content Placeholder 2"/>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295927" y="1560019"/>
            <a:ext cx="3428438" cy="5140325"/>
          </a:xfrm>
        </p:spPr>
      </p:pic>
    </p:spTree>
    <p:extLst>
      <p:ext uri="{BB962C8B-B14F-4D97-AF65-F5344CB8AC3E}">
        <p14:creationId xmlns:p14="http://schemas.microsoft.com/office/powerpoint/2010/main" val="23992766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3117" y="324566"/>
            <a:ext cx="8911687" cy="920911"/>
          </a:xfrm>
        </p:spPr>
        <p:txBody>
          <a:bodyPr>
            <a:normAutofit fontScale="90000"/>
          </a:bodyPr>
          <a:lstStyle/>
          <a:p>
            <a:r>
              <a:rPr lang="en-US" sz="2800" b="1" dirty="0" smtClean="0">
                <a:solidFill>
                  <a:schemeClr val="accent3">
                    <a:lumMod val="50000"/>
                  </a:schemeClr>
                </a:solidFill>
                <a:latin typeface="Arial Black" panose="020B0A04020102020204" pitchFamily="34" charset="0"/>
                <a:cs typeface="Times New Roman" panose="02020603050405020304" pitchFamily="18" charset="0"/>
              </a:rPr>
              <a:t>Ethical principles validated or violated by surrogate parenting.</a:t>
            </a:r>
            <a:endParaRPr lang="en-US" sz="2800" b="1" dirty="0">
              <a:solidFill>
                <a:schemeClr val="accent3">
                  <a:lumMod val="50000"/>
                </a:schemeClr>
              </a:solidFill>
              <a:latin typeface="Arial Black" panose="020B0A04020102020204" pitchFamily="34" charset="0"/>
              <a:cs typeface="Times New Roman" panose="02020603050405020304" pitchFamily="18" charset="0"/>
            </a:endParaRPr>
          </a:p>
        </p:txBody>
      </p:sp>
      <p:sp>
        <p:nvSpPr>
          <p:cNvPr id="3" name="Content Placeholder 2"/>
          <p:cNvSpPr>
            <a:spLocks noGrp="1"/>
          </p:cNvSpPr>
          <p:nvPr>
            <p:ph sz="half" idx="1"/>
          </p:nvPr>
        </p:nvSpPr>
        <p:spPr>
          <a:xfrm>
            <a:off x="1773116" y="1245477"/>
            <a:ext cx="5100649" cy="5328744"/>
          </a:xfrm>
        </p:spPr>
        <p:txBody>
          <a:bodyPr>
            <a:normAutofit fontScale="92500" lnSpcReduction="20000"/>
          </a:bodyPr>
          <a:lstStyle/>
          <a:p>
            <a:r>
              <a:rPr lang="en-US" b="1" dirty="0" smtClean="0">
                <a:latin typeface="Times New Roman" panose="02020603050405020304" pitchFamily="18" charset="0"/>
                <a:cs typeface="Times New Roman" panose="02020603050405020304" pitchFamily="18" charset="0"/>
              </a:rPr>
              <a:t>Validated.</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Allows intended parents to have a child of their own regardless of any medical or other factors that would prevent them from being able to do so.</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Surrogate mothers are satisfied and conscious of their choice in taking the responsibility of carrying someone’s child, an indication of positive experience.</a:t>
            </a:r>
          </a:p>
          <a:p>
            <a:r>
              <a:rPr lang="en-US" b="1" dirty="0" smtClean="0">
                <a:latin typeface="Times New Roman" panose="02020603050405020304" pitchFamily="18" charset="0"/>
                <a:cs typeface="Times New Roman" panose="02020603050405020304" pitchFamily="18" charset="0"/>
              </a:rPr>
              <a:t>Violated.</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Attachment with the gestation mother in the sense that she needs to physically and emotionally detach herself from the child once it’s born.</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Identity of the child brought to mind in terms of informing the child of his/her surrogate  mother by the intended parents.</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Human dignity of the surrogate mother since surrogacy is viewed as luxury only available to the wealthy and also the thought of pregnancy for hire.</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Status of the child is relegated to that of a commodity.</a:t>
            </a:r>
            <a:endParaRPr lang="en-US"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458868" y="1245477"/>
            <a:ext cx="4570221" cy="5328744"/>
          </a:xfrm>
        </p:spPr>
      </p:pic>
    </p:spTree>
    <p:extLst>
      <p:ext uri="{BB962C8B-B14F-4D97-AF65-F5344CB8AC3E}">
        <p14:creationId xmlns:p14="http://schemas.microsoft.com/office/powerpoint/2010/main" val="5070464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1295" y="295661"/>
            <a:ext cx="8911687" cy="886753"/>
          </a:xfrm>
        </p:spPr>
        <p:txBody>
          <a:bodyPr>
            <a:noAutofit/>
          </a:bodyPr>
          <a:lstStyle/>
          <a:p>
            <a:r>
              <a:rPr lang="en-US" sz="2400" b="1" dirty="0" smtClean="0">
                <a:solidFill>
                  <a:schemeClr val="accent3">
                    <a:lumMod val="50000"/>
                  </a:schemeClr>
                </a:solidFill>
                <a:latin typeface="Arial Black" panose="020B0A04020102020204" pitchFamily="34" charset="0"/>
                <a:cs typeface="Times New Roman" panose="02020603050405020304" pitchFamily="18" charset="0"/>
              </a:rPr>
              <a:t>Code provisions or interpretative statements either validated or violated by surrogate parenting.</a:t>
            </a:r>
            <a:endParaRPr lang="en-US" sz="2400" b="1" dirty="0">
              <a:solidFill>
                <a:schemeClr val="accent3">
                  <a:lumMod val="50000"/>
                </a:schemeClr>
              </a:solidFill>
              <a:latin typeface="Arial Black" panose="020B0A04020102020204" pitchFamily="34" charset="0"/>
              <a:cs typeface="Times New Roman" panose="02020603050405020304" pitchFamily="18" charset="0"/>
            </a:endParaRPr>
          </a:p>
        </p:txBody>
      </p:sp>
      <p:sp>
        <p:nvSpPr>
          <p:cNvPr id="3" name="Content Placeholder 2"/>
          <p:cNvSpPr>
            <a:spLocks noGrp="1"/>
          </p:cNvSpPr>
          <p:nvPr>
            <p:ph sz="half" idx="1"/>
          </p:nvPr>
        </p:nvSpPr>
        <p:spPr>
          <a:xfrm>
            <a:off x="1911295" y="1308538"/>
            <a:ext cx="4994002" cy="5312979"/>
          </a:xfrm>
        </p:spPr>
        <p:txBody>
          <a:bodyPr>
            <a:noAutofit/>
          </a:bodyPr>
          <a:lstStyle/>
          <a:p>
            <a:r>
              <a:rPr lang="en-US" dirty="0" smtClean="0">
                <a:latin typeface="Times New Roman" panose="02020603050405020304" pitchFamily="18" charset="0"/>
                <a:cs typeface="Times New Roman" panose="02020603050405020304" pitchFamily="18" charset="0"/>
              </a:rPr>
              <a:t>The prime ethical concerns raised in the whole system of surrogate parenting is regarding the concern about the exploitation, commodification and coercion when women are paid to be pregnant and deliver babies especially in cases where there are large wealth and power differences between intended parents and surrogates.</a:t>
            </a:r>
          </a:p>
          <a:p>
            <a:pPr marL="0" indent="0">
              <a:buNone/>
            </a:pP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However, the counter to it is a woman’s right to enter into a contract and to make decision regarding her own body. The commodification arrangement raises the argument whether women are being given control over their body or being exploited for their individual body parts.</a:t>
            </a:r>
            <a:endParaRPr lang="en-US" dirty="0">
              <a:latin typeface="Times New Roman" panose="02020603050405020304" pitchFamily="18" charset="0"/>
              <a:cs typeface="Times New Roman" panose="02020603050405020304" pitchFamily="18" charset="0"/>
            </a:endParaRPr>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078718" y="1308538"/>
            <a:ext cx="4808482" cy="5060731"/>
          </a:xfrm>
        </p:spPr>
      </p:pic>
    </p:spTree>
    <p:extLst>
      <p:ext uri="{BB962C8B-B14F-4D97-AF65-F5344CB8AC3E}">
        <p14:creationId xmlns:p14="http://schemas.microsoft.com/office/powerpoint/2010/main" val="30062978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a:solidFill>
                  <a:schemeClr val="accent3">
                    <a:lumMod val="50000"/>
                  </a:schemeClr>
                </a:solidFill>
                <a:latin typeface="Arial Black" panose="020B0A04020102020204" pitchFamily="34" charset="0"/>
                <a:cs typeface="Times New Roman" panose="02020603050405020304" pitchFamily="18" charset="0"/>
              </a:rPr>
              <a:t>P</a:t>
            </a:r>
            <a:r>
              <a:rPr lang="en-US" sz="2400" b="1" dirty="0" smtClean="0">
                <a:solidFill>
                  <a:schemeClr val="accent3">
                    <a:lumMod val="50000"/>
                  </a:schemeClr>
                </a:solidFill>
                <a:latin typeface="Arial Black" panose="020B0A04020102020204" pitchFamily="34" charset="0"/>
                <a:cs typeface="Times New Roman" panose="02020603050405020304" pitchFamily="18" charset="0"/>
              </a:rPr>
              <a:t>otential outcomes of surrogate parenting for patients, health care system, the costs of health care and health providers.</a:t>
            </a:r>
            <a:endParaRPr lang="en-US" sz="2400" b="1" dirty="0">
              <a:solidFill>
                <a:schemeClr val="accent3">
                  <a:lumMod val="50000"/>
                </a:schemeClr>
              </a:solidFill>
              <a:latin typeface="Arial Black" panose="020B0A04020102020204" pitchFamily="34" charset="0"/>
              <a:cs typeface="Times New Roman" panose="02020603050405020304" pitchFamily="18" charset="0"/>
            </a:endParaRPr>
          </a:p>
        </p:txBody>
      </p:sp>
      <p:sp>
        <p:nvSpPr>
          <p:cNvPr id="3" name="Content Placeholder 2"/>
          <p:cNvSpPr>
            <a:spLocks noGrp="1"/>
          </p:cNvSpPr>
          <p:nvPr>
            <p:ph sz="half" idx="1"/>
          </p:nvPr>
        </p:nvSpPr>
        <p:spPr>
          <a:xfrm>
            <a:off x="2443655" y="1905001"/>
            <a:ext cx="4459421" cy="4527330"/>
          </a:xfrm>
        </p:spPr>
        <p:txBody>
          <a:bodyPr>
            <a:normAutofit/>
          </a:bodyPr>
          <a:lstStyle/>
          <a:p>
            <a:r>
              <a:rPr lang="en-US" sz="1600" dirty="0" smtClean="0">
                <a:latin typeface="Times New Roman" panose="02020603050405020304" pitchFamily="18" charset="0"/>
                <a:cs typeface="Times New Roman" panose="02020603050405020304" pitchFamily="18" charset="0"/>
              </a:rPr>
              <a:t>Most surrogacy arrangements are successfully implemented.</a:t>
            </a:r>
          </a:p>
          <a:p>
            <a:pPr marL="0" indent="0">
              <a:buNone/>
            </a:pPr>
            <a:endParaRPr lang="en-US" sz="1600" dirty="0" smtClean="0">
              <a:latin typeface="Times New Roman" panose="02020603050405020304" pitchFamily="18" charset="0"/>
              <a:cs typeface="Times New Roman" panose="02020603050405020304" pitchFamily="18" charset="0"/>
            </a:endParaRPr>
          </a:p>
          <a:p>
            <a:r>
              <a:rPr lang="en-US" sz="1600" dirty="0" smtClean="0">
                <a:latin typeface="Times New Roman" panose="02020603050405020304" pitchFamily="18" charset="0"/>
                <a:cs typeface="Times New Roman" panose="02020603050405020304" pitchFamily="18" charset="0"/>
              </a:rPr>
              <a:t>Surrogacy mothers are well motivated thus have little difficulty separating from the children born as a result of the arrangement.</a:t>
            </a:r>
          </a:p>
          <a:p>
            <a:pPr marL="0" indent="0">
              <a:buNone/>
            </a:pPr>
            <a:endParaRPr lang="en-US" sz="1600" dirty="0" smtClean="0">
              <a:latin typeface="Times New Roman" panose="02020603050405020304" pitchFamily="18" charset="0"/>
              <a:cs typeface="Times New Roman" panose="02020603050405020304" pitchFamily="18" charset="0"/>
            </a:endParaRPr>
          </a:p>
          <a:p>
            <a:r>
              <a:rPr lang="en-US" sz="1600" dirty="0" smtClean="0">
                <a:latin typeface="Times New Roman" panose="02020603050405020304" pitchFamily="18" charset="0"/>
                <a:cs typeface="Times New Roman" panose="02020603050405020304" pitchFamily="18" charset="0"/>
              </a:rPr>
              <a:t>No serious psychopathology among the surrogate mothers and their motives are mostly altruistic but financial reasons.</a:t>
            </a:r>
          </a:p>
          <a:p>
            <a:pPr marL="0" indent="0">
              <a:buNone/>
            </a:pPr>
            <a:endParaRPr lang="en-US" sz="1600" dirty="0" smtClean="0">
              <a:latin typeface="Times New Roman" panose="02020603050405020304" pitchFamily="18" charset="0"/>
              <a:cs typeface="Times New Roman" panose="02020603050405020304" pitchFamily="18" charset="0"/>
            </a:endParaRPr>
          </a:p>
          <a:p>
            <a:r>
              <a:rPr lang="en-US" sz="1600" dirty="0" smtClean="0">
                <a:latin typeface="Times New Roman" panose="02020603050405020304" pitchFamily="18" charset="0"/>
                <a:cs typeface="Times New Roman" panose="02020603050405020304" pitchFamily="18" charset="0"/>
              </a:rPr>
              <a:t>The perinatal outcome of the children is comparable to standard IVF and oocyte donation and there is no evidence of harm to the children born as a result of surrogacy.</a:t>
            </a:r>
            <a:endParaRPr lang="en-US" sz="1600"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458868" y="1905000"/>
            <a:ext cx="4365269" cy="4527331"/>
          </a:xfrm>
        </p:spPr>
      </p:pic>
    </p:spTree>
    <p:extLst>
      <p:ext uri="{BB962C8B-B14F-4D97-AF65-F5344CB8AC3E}">
        <p14:creationId xmlns:p14="http://schemas.microsoft.com/office/powerpoint/2010/main" val="15429373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chemeClr val="accent3">
                    <a:lumMod val="50000"/>
                  </a:schemeClr>
                </a:solidFill>
                <a:latin typeface="Arial Black" panose="020B0A04020102020204" pitchFamily="34" charset="0"/>
                <a:cs typeface="Times New Roman" panose="02020603050405020304" pitchFamily="18" charset="0"/>
              </a:rPr>
              <a:t>Impact of surrogate parenting on nursing practice by 2025 if allowed to succeed</a:t>
            </a:r>
            <a:endParaRPr lang="en-US" sz="2800" b="1" dirty="0">
              <a:solidFill>
                <a:schemeClr val="accent3">
                  <a:lumMod val="50000"/>
                </a:schemeClr>
              </a:solidFill>
              <a:latin typeface="Arial Black" panose="020B0A04020102020204" pitchFamily="34" charset="0"/>
              <a:cs typeface="Times New Roman" panose="02020603050405020304" pitchFamily="18" charset="0"/>
            </a:endParaRPr>
          </a:p>
        </p:txBody>
      </p:sp>
      <p:sp>
        <p:nvSpPr>
          <p:cNvPr id="3" name="Content Placeholder 2"/>
          <p:cNvSpPr>
            <a:spLocks noGrp="1"/>
          </p:cNvSpPr>
          <p:nvPr>
            <p:ph sz="half" idx="1"/>
          </p:nvPr>
        </p:nvSpPr>
        <p:spPr>
          <a:xfrm>
            <a:off x="2589212" y="1639614"/>
            <a:ext cx="4313864" cy="4966138"/>
          </a:xfrm>
        </p:spPr>
        <p:txBody>
          <a:bodyPr>
            <a:normAutofit fontScale="77500" lnSpcReduction="20000"/>
          </a:bodyPr>
          <a:lstStyle/>
          <a:p>
            <a:r>
              <a:rPr lang="en-US" sz="2400" dirty="0" smtClean="0">
                <a:latin typeface="Times New Roman" panose="02020603050405020304" pitchFamily="18" charset="0"/>
                <a:cs typeface="Times New Roman" panose="02020603050405020304" pitchFamily="18" charset="0"/>
              </a:rPr>
              <a:t>Surrogacy programs if fully accepted they promote advances in medical technology thus aiding protecting the health and well-being of an even larger portion of the society.</a:t>
            </a:r>
          </a:p>
          <a:p>
            <a:pPr marL="0" indent="0">
              <a:buNone/>
            </a:pP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Creation of a strong workforce for necessary medical staff including the nurses since surrogacy touches far more than just lives of the intended parents.</a:t>
            </a:r>
          </a:p>
          <a:p>
            <a:pPr marL="0" indent="0">
              <a:buNone/>
            </a:pP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Creation of legislation creating standards to ensure voluntary, informed consent to establish paternity and maternity and to require medical screening of donors and surrogates.</a:t>
            </a:r>
            <a:endParaRPr lang="en-US" sz="2400"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7362497" y="1639614"/>
            <a:ext cx="4142113" cy="4966138"/>
          </a:xfrm>
        </p:spPr>
      </p:pic>
    </p:spTree>
    <p:extLst>
      <p:ext uri="{BB962C8B-B14F-4D97-AF65-F5344CB8AC3E}">
        <p14:creationId xmlns:p14="http://schemas.microsoft.com/office/powerpoint/2010/main" val="8876457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6179" y="324565"/>
            <a:ext cx="8911687" cy="1280890"/>
          </a:xfrm>
        </p:spPr>
        <p:txBody>
          <a:bodyPr>
            <a:normAutofit/>
          </a:bodyPr>
          <a:lstStyle/>
          <a:p>
            <a:r>
              <a:rPr lang="en-US" sz="2800" dirty="0" smtClean="0">
                <a:solidFill>
                  <a:schemeClr val="accent3">
                    <a:lumMod val="50000"/>
                  </a:schemeClr>
                </a:solidFill>
                <a:latin typeface="Arial Black" panose="020B0A04020102020204" pitchFamily="34" charset="0"/>
                <a:cs typeface="Times New Roman" panose="02020603050405020304" pitchFamily="18" charset="0"/>
              </a:rPr>
              <a:t>Ethical challenges to be faced by nurses in regards to surrogate parenting.</a:t>
            </a:r>
            <a:endParaRPr lang="en-US" sz="2800" dirty="0">
              <a:solidFill>
                <a:schemeClr val="accent3">
                  <a:lumMod val="50000"/>
                </a:schemeClr>
              </a:solidFill>
              <a:latin typeface="Arial Black" panose="020B0A04020102020204" pitchFamily="34" charset="0"/>
              <a:cs typeface="Times New Roman" panose="02020603050405020304" pitchFamily="18" charset="0"/>
            </a:endParaRPr>
          </a:p>
        </p:txBody>
      </p:sp>
      <p:sp>
        <p:nvSpPr>
          <p:cNvPr id="3" name="Content Placeholder 2"/>
          <p:cNvSpPr>
            <a:spLocks noGrp="1"/>
          </p:cNvSpPr>
          <p:nvPr>
            <p:ph sz="half" idx="1"/>
          </p:nvPr>
        </p:nvSpPr>
        <p:spPr>
          <a:xfrm>
            <a:off x="1836179" y="1322990"/>
            <a:ext cx="5084883" cy="5281449"/>
          </a:xfrm>
        </p:spPr>
        <p:txBody>
          <a:bodyPr>
            <a:noAutofit/>
          </a:bodyPr>
          <a:lstStyle/>
          <a:p>
            <a:r>
              <a:rPr lang="en-US" b="1" dirty="0" smtClean="0">
                <a:latin typeface="Times New Roman" panose="02020603050405020304" pitchFamily="18" charset="0"/>
                <a:cs typeface="Times New Roman" panose="02020603050405020304" pitchFamily="18" charset="0"/>
              </a:rPr>
              <a:t>Informed consent: </a:t>
            </a:r>
            <a:r>
              <a:rPr lang="en-US" dirty="0" smtClean="0">
                <a:latin typeface="Times New Roman" panose="02020603050405020304" pitchFamily="18" charset="0"/>
                <a:cs typeface="Times New Roman" panose="02020603050405020304" pitchFamily="18" charset="0"/>
              </a:rPr>
              <a:t>concerns by the nurses that the patient and their families have not been informed of the surrogacy medical procedures and the risks involved in surrogate parenting.</a:t>
            </a:r>
          </a:p>
          <a:p>
            <a:pPr marL="0" indent="0">
              <a:buNone/>
            </a:pPr>
            <a:endParaRPr lang="en-US" dirty="0" smtClean="0">
              <a:latin typeface="Times New Roman" panose="02020603050405020304" pitchFamily="18" charset="0"/>
              <a:cs typeface="Times New Roman" panose="02020603050405020304" pitchFamily="18" charset="0"/>
            </a:endParaRPr>
          </a:p>
          <a:p>
            <a:r>
              <a:rPr lang="en-US" b="1" dirty="0" smtClean="0">
                <a:latin typeface="Times New Roman" panose="02020603050405020304" pitchFamily="18" charset="0"/>
                <a:cs typeface="Times New Roman" panose="02020603050405020304" pitchFamily="18" charset="0"/>
              </a:rPr>
              <a:t>Patient privacy: </a:t>
            </a:r>
            <a:r>
              <a:rPr lang="en-US" dirty="0" smtClean="0">
                <a:latin typeface="Times New Roman" panose="02020603050405020304" pitchFamily="18" charset="0"/>
                <a:cs typeface="Times New Roman" panose="02020603050405020304" pitchFamily="18" charset="0"/>
              </a:rPr>
              <a:t>nurses have access to patient’s records and thus cannot ethically or legally release that information to anyone besides the patient. This becomes a challenge where the intended parents want to access medical information in regards to the surrogate.</a:t>
            </a:r>
          </a:p>
          <a:p>
            <a:pPr marL="0" indent="0">
              <a:buNone/>
            </a:pPr>
            <a:endParaRPr lang="en-US" dirty="0" smtClean="0">
              <a:latin typeface="Times New Roman" panose="02020603050405020304" pitchFamily="18" charset="0"/>
              <a:cs typeface="Times New Roman" panose="02020603050405020304" pitchFamily="18" charset="0"/>
            </a:endParaRPr>
          </a:p>
          <a:p>
            <a:r>
              <a:rPr lang="en-US" b="1" dirty="0" smtClean="0">
                <a:latin typeface="Times New Roman" panose="02020603050405020304" pitchFamily="18" charset="0"/>
                <a:cs typeface="Times New Roman" panose="02020603050405020304" pitchFamily="18" charset="0"/>
              </a:rPr>
              <a:t>Surrogate decision making: </a:t>
            </a:r>
            <a:r>
              <a:rPr lang="en-US" dirty="0" smtClean="0">
                <a:latin typeface="Times New Roman" panose="02020603050405020304" pitchFamily="18" charset="0"/>
                <a:cs typeface="Times New Roman" panose="02020603050405020304" pitchFamily="18" charset="0"/>
              </a:rPr>
              <a:t>a challenge arises in cases where the nurses are torn between whose decision to follow in regards to the child in question between the intended parent or the surrogate mother. </a:t>
            </a:r>
            <a:endParaRPr lang="en-US" b="1" dirty="0">
              <a:latin typeface="Times New Roman" panose="02020603050405020304" pitchFamily="18" charset="0"/>
              <a:cs typeface="Times New Roman" panose="02020603050405020304" pitchFamily="18" charset="0"/>
            </a:endParaRPr>
          </a:p>
        </p:txBody>
      </p:sp>
      <p:pic>
        <p:nvPicPr>
          <p:cNvPr id="9" name="Content Placeholder 8"/>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472855" y="1418897"/>
            <a:ext cx="4367048" cy="4871544"/>
          </a:xfrm>
        </p:spPr>
      </p:pic>
    </p:spTree>
    <p:extLst>
      <p:ext uri="{BB962C8B-B14F-4D97-AF65-F5344CB8AC3E}">
        <p14:creationId xmlns:p14="http://schemas.microsoft.com/office/powerpoint/2010/main" val="29357578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3869" y="624110"/>
            <a:ext cx="9780743" cy="874906"/>
          </a:xfrm>
        </p:spPr>
        <p:txBody>
          <a:bodyPr>
            <a:normAutofit/>
          </a:bodyPr>
          <a:lstStyle/>
          <a:p>
            <a:r>
              <a:rPr lang="en-US" sz="2800" b="1" dirty="0" smtClean="0">
                <a:latin typeface="Times New Roman" panose="02020603050405020304" pitchFamily="18" charset="0"/>
                <a:cs typeface="Times New Roman" panose="02020603050405020304" pitchFamily="18" charset="0"/>
              </a:rPr>
              <a:t>REFERENCES.</a:t>
            </a:r>
            <a:endParaRPr lang="en-US" sz="28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723868" y="1873771"/>
            <a:ext cx="9780743" cy="3447738"/>
          </a:xfrm>
        </p:spPr>
        <p:txBody>
          <a:bodyPr>
            <a:normAutofit/>
          </a:bodyPr>
          <a:lstStyle/>
          <a:p>
            <a:pPr>
              <a:buFont typeface="+mj-lt"/>
              <a:buAutoNum type="arabicPeriod"/>
            </a:pPr>
            <a:r>
              <a:rPr lang="en-US" sz="2800" dirty="0" smtClean="0">
                <a:latin typeface="Times New Roman" panose="02020603050405020304" pitchFamily="18" charset="0"/>
                <a:cs typeface="Times New Roman" panose="02020603050405020304" pitchFamily="18" charset="0"/>
              </a:rPr>
              <a:t>American College of Obstetricians and Gynecologists. “Ethical issues in surrogate motherhood.” (ACOG Committee Opinion 88). Washington DC; ACOG, 1990.</a:t>
            </a:r>
          </a:p>
          <a:p>
            <a:pPr>
              <a:buFont typeface="+mj-lt"/>
              <a:buAutoNum type="arabicPeriod"/>
            </a:pPr>
            <a:r>
              <a:rPr lang="en-US" sz="2800" dirty="0" smtClean="0">
                <a:latin typeface="Times New Roman" panose="02020603050405020304" pitchFamily="18" charset="0"/>
                <a:cs typeface="Times New Roman" panose="02020603050405020304" pitchFamily="18" charset="0"/>
              </a:rPr>
              <a:t>Blythe, Eric and Ruth Landau. Third Party Assisted Conception across Cultures: Social, Legal and Ethical Perspectives (London: Jessica Kinsley Publishers, 2004)</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1635461"/>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267</TotalTime>
  <Words>812</Words>
  <Application>Microsoft Office PowerPoint</Application>
  <PresentationFormat>Widescreen</PresentationFormat>
  <Paragraphs>52</Paragraphs>
  <Slides>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Arial Black</vt:lpstr>
      <vt:lpstr>Century Gothic</vt:lpstr>
      <vt:lpstr>Times New Roman</vt:lpstr>
      <vt:lpstr>Wingdings</vt:lpstr>
      <vt:lpstr>Wingdings 3</vt:lpstr>
      <vt:lpstr>Wisp</vt:lpstr>
      <vt:lpstr>SURROGATE PARENTING.</vt:lpstr>
      <vt:lpstr>Major arguments of the proponents and opponents of surrogate parenting.</vt:lpstr>
      <vt:lpstr>Ethical principles validated or violated by surrogate parenting.</vt:lpstr>
      <vt:lpstr>Code provisions or interpretative statements either validated or violated by surrogate parenting.</vt:lpstr>
      <vt:lpstr>Potential outcomes of surrogate parenting for patients, health care system, the costs of health care and health providers.</vt:lpstr>
      <vt:lpstr>Impact of surrogate parenting on nursing practice by 2025 if allowed to succeed</vt:lpstr>
      <vt:lpstr>Ethical challenges to be faced by nurses in regards to surrogate parenting.</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Major arguments of the oponents and proponents of surrogate parenting.</dc:title>
  <dc:creator>Monicah .</dc:creator>
  <cp:lastModifiedBy>Monicah .</cp:lastModifiedBy>
  <cp:revision>42</cp:revision>
  <dcterms:created xsi:type="dcterms:W3CDTF">2020-11-03T18:34:35Z</dcterms:created>
  <dcterms:modified xsi:type="dcterms:W3CDTF">2020-11-04T20:02:08Z</dcterms:modified>
</cp:coreProperties>
</file>